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63" r:id="rId5"/>
    <p:sldId id="261" r:id="rId6"/>
    <p:sldId id="264" r:id="rId7"/>
    <p:sldId id="258" r:id="rId8"/>
    <p:sldId id="259" r:id="rId9"/>
    <p:sldId id="260" r:id="rId10"/>
    <p:sldId id="265" r:id="rId11"/>
    <p:sldId id="262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1" autoAdjust="0"/>
    <p:restoredTop sz="74687" autoAdjust="0"/>
  </p:normalViewPr>
  <p:slideViewPr>
    <p:cSldViewPr snapToGrid="0">
      <p:cViewPr varScale="1">
        <p:scale>
          <a:sx n="64" d="100"/>
          <a:sy n="64" d="100"/>
        </p:scale>
        <p:origin x="55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11694-B8F6-4157-A901-D4C8E6D9BC5A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406C5-6D43-4A55-83DC-C7628FB5A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786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往年的翻扣船事故来看，以渔船、运砂船居多。当然也有东方之星这种客船的特例。既然翻船不能百分之百避免，那么能否退一步来考虑。比如说，改善船底设计，被困人员被困船底短则一天，多则好几天。期间还要忍受饥寒，能不能规定，在船底不同位置常备应急包，向救生艇里的一样。压缩饼干、饮用水、手电、氧气瓶、对讲机啥的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406C5-6D43-4A55-83DC-C7628FB5A4D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456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接下来，咱们探讨一个问题：沉入水底的遇难人员要不要搜寻打捞呢。好像没有投票这功能，这样。同意要的讨论区打个</a:t>
            </a:r>
            <a:r>
              <a:rPr lang="en-US" altLang="zh-CN" dirty="0"/>
              <a:t>1</a:t>
            </a:r>
            <a:r>
              <a:rPr lang="zh-CN" altLang="en-US" dirty="0"/>
              <a:t>，不要的打个</a:t>
            </a:r>
            <a:r>
              <a:rPr lang="en-US" altLang="zh-CN" dirty="0"/>
              <a:t>2.</a:t>
            </a:r>
            <a:r>
              <a:rPr lang="zh-CN" altLang="en-US" dirty="0"/>
              <a:t>怎么样。来，大家投一下。</a:t>
            </a:r>
            <a:endParaRPr lang="en-US" altLang="zh-CN" dirty="0"/>
          </a:p>
          <a:p>
            <a:r>
              <a:rPr lang="zh-CN" altLang="en-US" dirty="0"/>
              <a:t>为什么问这个问题呢？因为通过看这些翻扣船案例，大多数案例都会出现人员失踪这种情况。</a:t>
            </a:r>
            <a:endParaRPr lang="en-US" altLang="zh-CN" dirty="0"/>
          </a:p>
          <a:p>
            <a:r>
              <a:rPr lang="zh-CN" altLang="en-US" dirty="0"/>
              <a:t>而且，不光是翻扣船，从往年的救助情况来看，海面上找不着生还者，一般就判定失踪。一般不会对海底进行搜寻，当然这可能与目前的技术还达不到这样的要求有关，还有就是救助局的任务里好像没有搜寻遇难者这一条，但是如果像万州公交车坠江、岁月号这种社会关注度高的险情，一般都会尽力把遇难者遗体巡回。对于这种水下的搜寻呢，有个不成熟的小想法，跟大家分享一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406C5-6D43-4A55-83DC-C7628FB5A4D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369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这个东西黑匣子。关注马航</a:t>
            </a:r>
            <a:r>
              <a:rPr lang="en-US" altLang="zh-CN" dirty="0"/>
              <a:t>MH370</a:t>
            </a:r>
            <a:r>
              <a:rPr lang="zh-CN" altLang="en-US" dirty="0"/>
              <a:t>的同学不陌生吧。印度洋上那么多设备就为了找到他。怎么找呢，靠的的就是这个水下定位信标。每隔一段儿时间发出一个超声脉冲，然后可以通过救助船或者潜航器携带的声纳去探听这个脉冲，然后逐步缩小范围，最终定位。就把水下的东西给找着了。那么，我们能不能做一个类似的、便于携带的信标。让海上工作者携带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406C5-6D43-4A55-83DC-C7628FB5A4D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351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其实，已经出现这种类似设备了。</a:t>
            </a:r>
            <a:r>
              <a:rPr lang="en-US" altLang="zh-CN" dirty="0"/>
              <a:t>AIS</a:t>
            </a:r>
            <a:r>
              <a:rPr lang="zh-CN" altLang="en-US" dirty="0"/>
              <a:t>人员落水示位标。这东西很小，可以随身携带。当人员落水后，会自动启动。发射带有</a:t>
            </a:r>
            <a:r>
              <a:rPr lang="en-US" altLang="zh-CN" dirty="0"/>
              <a:t>GNSS</a:t>
            </a:r>
            <a:r>
              <a:rPr lang="zh-CN" altLang="en-US" dirty="0"/>
              <a:t>位置的</a:t>
            </a:r>
            <a:r>
              <a:rPr lang="en-US" altLang="zh-CN" dirty="0"/>
              <a:t>AIS</a:t>
            </a:r>
            <a:r>
              <a:rPr lang="zh-CN" altLang="en-US" dirty="0"/>
              <a:t>消息。这样周围船舶就可从雷达上发现。当然，这个只适合水面上工作。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406C5-6D43-4A55-83DC-C7628FB5A4D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21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那么把这两个东西结合一下，利用黑匣子水下示位的原理和</a:t>
            </a:r>
            <a:r>
              <a:rPr lang="en-US" altLang="zh-CN" dirty="0"/>
              <a:t>AIS</a:t>
            </a:r>
            <a:r>
              <a:rPr lang="zh-CN" altLang="en-US" dirty="0"/>
              <a:t>示位仪水面示位的优势。设计一个水下水下都可以示位、携带方便，有助于遇险遇难人员的定位搜寻呢？你有没有兴趣研究一下呢。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406C5-6D43-4A55-83DC-C7628FB5A4D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070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这个是感慨一下。救助装备的研发对救助效率的提升真是蛮大的。工欲善其事，必先利其器。接下来以这个钢制翻扣船舶开孔装置为例。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406C5-6D43-4A55-83DC-C7628FB5A4D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581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传统切割有爆炸危险，且会对遇险人员造成二次伤害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406C5-6D43-4A55-83DC-C7628FB5A4D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003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从一篇论文里摘录的一段话，跟大家分享一下，我自己是特别赞同这句话。把自己的做法晾出来，就像现在的开源项目一样，拿出来、吸引大家一起学习、有能力的就添砖加瓦。促使这个东西向更好的方向发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406C5-6D43-4A55-83DC-C7628FB5A4D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4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7BE77-197D-4747-A578-42C6E3C7D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D472DD-E04A-4712-BD86-CE94BF942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DCE258-A4DA-43CC-98AF-105F28CC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FDD1-EC1E-432F-90C9-E538683CEA55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15EF3F-584F-472E-9589-3B17067FE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E7F29A-1463-409E-BD02-FED5D95A1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0E5B-2260-4242-829E-DAC66320B7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678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31BCF-3FFA-4998-9C64-347C4C232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279535A-5038-43B8-ADE5-CED45EBD3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34CD00-9100-4D75-975B-2F2A087F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FDD1-EC1E-432F-90C9-E538683CEA55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6A1F62-B2F8-4414-B952-C79A02975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DC9049-94B1-4B04-B03E-9EF77913E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0E5B-2260-4242-829E-DAC66320B7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269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175FD48-DC29-4C9B-B9F6-7D198A6913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17FA38-80D2-4F1A-BD61-19561DB18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B6AF51-E30C-4DC7-BDB7-5574EBDB4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FDD1-EC1E-432F-90C9-E538683CEA55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D76835-100D-4741-839B-950BA6408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C72928-BE01-41A6-AA7F-E980C80E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0E5B-2260-4242-829E-DAC66320B7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266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8E5073-6E93-4323-B4A3-E7150E062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ABC60-28E1-48CB-9512-6722B9060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E1D063-D76C-4771-8FB5-851F2A4D9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FDD1-EC1E-432F-90C9-E538683CEA55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0BFBF7-EDB3-4815-A036-BBE11AA40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4D1BEE-1F91-4F6B-9463-99E495E0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0E5B-2260-4242-829E-DAC66320B7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85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FDCD91-DAFA-4C22-84D8-6C3F9ADA8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7E90AE-F4BB-47A2-A82A-80F524BF7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34C611-E2DD-450B-8BC2-1A9F0EA1B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FDD1-EC1E-432F-90C9-E538683CEA55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E04307-0898-4AD8-AB27-06AFB2BC0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6A7189-545E-4B3B-9FC7-9DD3D505A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0E5B-2260-4242-829E-DAC66320B7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937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6C5A3D-AFD4-4A77-ADA9-E23FF81D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B4FCFB-94F7-4B3A-9D18-901CD08A5B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497B99-A601-411F-89D9-3FF9B7B3B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5C987A-7BEB-43F0-8F7E-0F95E43C9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FDD1-EC1E-432F-90C9-E538683CEA55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607F16-C900-491E-A4F3-30C5586B7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BA2599-CC3F-4203-AAFC-78CDAE93F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0E5B-2260-4242-829E-DAC66320B7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767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713339-20EB-4651-A7F8-EAB9C140B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541597-854E-4845-896F-4574620BE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168F1C-A3B0-49FA-916D-FC94F8562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CFC1E1E-A325-49AA-8687-55B55651F8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5C0AE11-7C8F-469A-9276-90C3756458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B4834E8-64B8-4D34-82F7-AD6D9AB09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FDD1-EC1E-432F-90C9-E538683CEA55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15197FC-C1A3-40EE-A942-FFACF9537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718947C-A35E-4502-A3B5-F21331C99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0E5B-2260-4242-829E-DAC66320B7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33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17B351-F56A-4F89-A3AC-79B3AC665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5EA83E-DBAC-44A5-9B3D-4560A187F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FDD1-EC1E-432F-90C9-E538683CEA55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6E63E45-6313-488F-AAB1-96819839B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F74DC3-4BC1-4885-85A5-3595A69B7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0E5B-2260-4242-829E-DAC66320B7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69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2C94963-B14E-4474-98E6-78E3790D0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FDD1-EC1E-432F-90C9-E538683CEA55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298E675-5822-4FDD-9715-4E5CCB3E7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1AAEE8-71DA-409B-8CC8-FD4F4F934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0E5B-2260-4242-829E-DAC66320B7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39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3E83A4-52CE-4EC2-95CE-3298E1F1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83C4A4-414A-40CB-9B29-6B1CE5474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E3AE12-437C-4E48-A988-BF8648743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81B653-9A8D-46CA-953B-7A5136EDD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FDD1-EC1E-432F-90C9-E538683CEA55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B95698-5B59-4BFD-B282-ECA3470FE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12F49C-6A85-4A8D-AABA-DAE13A1E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0E5B-2260-4242-829E-DAC66320B7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546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C5BC4-7A54-48A8-803C-FD4E092C8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E3E7B58-9F68-447E-A970-3F90239330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2FE551-7307-48C5-BA56-05E9A9E26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D3DA8C-584E-4EFC-8626-9380B6E95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FDD1-EC1E-432F-90C9-E538683CEA55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0402F9-7399-4681-90A3-09F684F27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639B5D-54E7-4C65-82D6-653001141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0E5B-2260-4242-829E-DAC66320B7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763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B0F4101-3B2D-41E2-862E-A9DB78A04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D2977D-B9B1-4D64-8E9D-267A629FC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11F010-AA90-4FD0-98B8-491FD0FD76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DFDD1-EC1E-432F-90C9-E538683CEA55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1F5F6D-2D73-49C6-947C-6C3DE57D0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FCE378-1A96-4467-8151-9E08868B9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50E5B-2260-4242-829E-DAC66320B7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41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558B9C2-0FC0-4048-B9BF-7DA91D3E7E84}"/>
              </a:ext>
            </a:extLst>
          </p:cNvPr>
          <p:cNvSpPr txBox="1"/>
          <p:nvPr/>
        </p:nvSpPr>
        <p:spPr>
          <a:xfrm>
            <a:off x="3657600" y="2861981"/>
            <a:ext cx="6027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我们的一些感悟和思考</a:t>
            </a:r>
          </a:p>
        </p:txBody>
      </p:sp>
    </p:spTree>
    <p:extLst>
      <p:ext uri="{BB962C8B-B14F-4D97-AF65-F5344CB8AC3E}">
        <p14:creationId xmlns:p14="http://schemas.microsoft.com/office/powerpoint/2010/main" val="1638769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6D062A6-64BD-4DBE-9CC7-E980871D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383"/>
            <a:ext cx="7342522" cy="35391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AABCF18-4A21-424D-9F63-C5BE341EA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804" y="1708051"/>
            <a:ext cx="4049364" cy="36346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35F9482-6C2B-4D4E-80A3-136962001D5F}"/>
              </a:ext>
            </a:extLst>
          </p:cNvPr>
          <p:cNvSpPr txBox="1"/>
          <p:nvPr/>
        </p:nvSpPr>
        <p:spPr>
          <a:xfrm>
            <a:off x="9384631" y="5468170"/>
            <a:ext cx="2249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孔钻开孔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17729C-7292-4CE7-81C5-B600CD5E0E9C}"/>
              </a:ext>
            </a:extLst>
          </p:cNvPr>
          <p:cNvSpPr txBox="1"/>
          <p:nvPr/>
        </p:nvSpPr>
        <p:spPr>
          <a:xfrm>
            <a:off x="1475498" y="1205164"/>
            <a:ext cx="4391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15min</a:t>
            </a:r>
            <a:r>
              <a:rPr lang="zh-CN" altLang="en-US" dirty="0"/>
              <a:t>开孔     整体作业时间</a:t>
            </a:r>
            <a:r>
              <a:rPr lang="en-US" altLang="zh-CN" dirty="0"/>
              <a:t>0.5h</a:t>
            </a: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EE87E9-E273-4B13-B568-F8E9F1E438E7}"/>
              </a:ext>
            </a:extLst>
          </p:cNvPr>
          <p:cNvSpPr txBox="1"/>
          <p:nvPr/>
        </p:nvSpPr>
        <p:spPr>
          <a:xfrm>
            <a:off x="8518358" y="1020498"/>
            <a:ext cx="311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6h</a:t>
            </a:r>
            <a:r>
              <a:rPr lang="zh-CN" altLang="en-US" dirty="0"/>
              <a:t>开孔  整体作业时间</a:t>
            </a:r>
            <a:r>
              <a:rPr lang="en-US" altLang="zh-CN" dirty="0"/>
              <a:t>8h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3432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231E4A-74D3-487D-A54B-F078E5A57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617" y="792895"/>
            <a:ext cx="9054765" cy="34374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6BD0F57-415E-40EF-BB07-FDF4C236E0BA}"/>
              </a:ext>
            </a:extLst>
          </p:cNvPr>
          <p:cNvSpPr txBox="1"/>
          <p:nvPr/>
        </p:nvSpPr>
        <p:spPr>
          <a:xfrm>
            <a:off x="7928811" y="4559968"/>
            <a:ext cx="3717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陈开昌    东海救助局</a:t>
            </a:r>
          </a:p>
        </p:txBody>
      </p:sp>
    </p:spTree>
    <p:extLst>
      <p:ext uri="{BB962C8B-B14F-4D97-AF65-F5344CB8AC3E}">
        <p14:creationId xmlns:p14="http://schemas.microsoft.com/office/powerpoint/2010/main" val="653082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AD0A6-67D4-4A54-8232-07640073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10" y="100430"/>
            <a:ext cx="10515600" cy="1325563"/>
          </a:xfrm>
        </p:spPr>
        <p:txBody>
          <a:bodyPr/>
          <a:lstStyle/>
          <a:p>
            <a:r>
              <a:rPr lang="zh-CN" altLang="en-US" dirty="0"/>
              <a:t>亡羊补牢的几点意见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2AA1D4-4620-46BB-8EEE-4EF12BA44C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9008" r="293" b="15027"/>
          <a:stretch/>
        </p:blipFill>
        <p:spPr>
          <a:xfrm>
            <a:off x="773551" y="3576387"/>
            <a:ext cx="4395537" cy="29080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E55AAE-E626-465A-9535-DB5B3A21A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088" y="3855502"/>
            <a:ext cx="3810000" cy="2628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8CE0965-5AAB-4E12-88C2-9462E0D67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140" y="1960528"/>
            <a:ext cx="3573860" cy="45238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3EDAD53-81BA-4DFE-8FE2-B66FBF9B340B}"/>
              </a:ext>
            </a:extLst>
          </p:cNvPr>
          <p:cNvSpPr txBox="1"/>
          <p:nvPr/>
        </p:nvSpPr>
        <p:spPr>
          <a:xfrm>
            <a:off x="773551" y="1637362"/>
            <a:ext cx="5322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一、船底常备应急物资</a:t>
            </a:r>
            <a:endParaRPr lang="en-US" altLang="zh-CN" sz="2000" dirty="0"/>
          </a:p>
          <a:p>
            <a:endParaRPr lang="en-US" altLang="zh-CN" dirty="0"/>
          </a:p>
          <a:p>
            <a:r>
              <a:rPr lang="zh-CN" altLang="en-US" dirty="0"/>
              <a:t>压缩饼干、饮用水、手电、保温用具、氧气瓶</a:t>
            </a:r>
          </a:p>
        </p:txBody>
      </p:sp>
    </p:spTree>
    <p:extLst>
      <p:ext uri="{BB962C8B-B14F-4D97-AF65-F5344CB8AC3E}">
        <p14:creationId xmlns:p14="http://schemas.microsoft.com/office/powerpoint/2010/main" val="1459032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F3A569-1ECA-4F49-BEFE-D7677DB5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探讨一个问题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7041DA-DD8C-46A2-911A-C97A2E837181}"/>
              </a:ext>
            </a:extLst>
          </p:cNvPr>
          <p:cNvSpPr txBox="1"/>
          <p:nvPr/>
        </p:nvSpPr>
        <p:spPr>
          <a:xfrm>
            <a:off x="1301416" y="2976991"/>
            <a:ext cx="9589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沉入水底遇难人员要不要搜寻</a:t>
            </a:r>
          </a:p>
        </p:txBody>
      </p:sp>
    </p:spTree>
    <p:extLst>
      <p:ext uri="{BB962C8B-B14F-4D97-AF65-F5344CB8AC3E}">
        <p14:creationId xmlns:p14="http://schemas.microsoft.com/office/powerpoint/2010/main" val="193820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57B9E39-6583-4C94-B276-564691903350}"/>
              </a:ext>
            </a:extLst>
          </p:cNvPr>
          <p:cNvSpPr txBox="1"/>
          <p:nvPr/>
        </p:nvSpPr>
        <p:spPr>
          <a:xfrm>
            <a:off x="806115" y="445169"/>
            <a:ext cx="476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二、落水失踪人员搜寻定位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EDCFF9-A683-44B7-840C-35590B9B7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63" y="1600200"/>
            <a:ext cx="5550568" cy="41629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4AD8E76-3CCB-45DE-A277-271F5053C5AB}"/>
              </a:ext>
            </a:extLst>
          </p:cNvPr>
          <p:cNvSpPr txBox="1"/>
          <p:nvPr/>
        </p:nvSpPr>
        <p:spPr>
          <a:xfrm>
            <a:off x="806115" y="1058779"/>
            <a:ext cx="41869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示位设备</a:t>
            </a:r>
            <a:endParaRPr lang="en-US" altLang="zh-CN" sz="3200" dirty="0"/>
          </a:p>
          <a:p>
            <a:r>
              <a:rPr lang="zh-CN" altLang="en-US" sz="3200" dirty="0"/>
              <a:t>黑匣子</a:t>
            </a:r>
            <a:endParaRPr lang="en-US" altLang="zh-CN" sz="3200" dirty="0"/>
          </a:p>
          <a:p>
            <a:endParaRPr lang="zh-CN" altLang="en-US" sz="3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791429-5B83-413C-8D4A-4614689A1D75}"/>
              </a:ext>
            </a:extLst>
          </p:cNvPr>
          <p:cNvSpPr txBox="1"/>
          <p:nvPr/>
        </p:nvSpPr>
        <p:spPr>
          <a:xfrm>
            <a:off x="806115" y="2382902"/>
            <a:ext cx="54435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黑匣子在水下定位主要依靠水下定位信标（</a:t>
            </a:r>
            <a:r>
              <a:rPr lang="en-US" altLang="zh-CN" dirty="0"/>
              <a:t>ULB</a:t>
            </a:r>
            <a:r>
              <a:rPr lang="zh-CN" altLang="en-US" dirty="0"/>
              <a:t>）它是一个电池供电的水下超声波脉冲发生器，安装在黑匣子外部。一旦黑匣子入水，信标上的水敏开关启动信标工作，通过信标的金属外壳把频率为</a:t>
            </a:r>
            <a:r>
              <a:rPr lang="en-US" altLang="zh-CN" dirty="0"/>
              <a:t>37.5kHz</a:t>
            </a:r>
            <a:r>
              <a:rPr lang="zh-CN" altLang="en-US" dirty="0"/>
              <a:t>的超声波信号发射到周围水域，每秒一个脉冲。其内置电池可连续工作至少</a:t>
            </a:r>
            <a:r>
              <a:rPr lang="en-US" altLang="zh-CN" dirty="0"/>
              <a:t>30</a:t>
            </a:r>
            <a:r>
              <a:rPr lang="zh-CN" altLang="en-US" dirty="0"/>
              <a:t>天。</a:t>
            </a:r>
            <a:endParaRPr lang="en-US" altLang="zh-CN" dirty="0"/>
          </a:p>
          <a:p>
            <a:r>
              <a:rPr lang="zh-CN" altLang="en-US" dirty="0"/>
              <a:t>水下定位信标发出信号时，通过拖曳式声呐缩小定位范围，最后再使用可以定位信号来源方向的水听器，定位黑匣子的方位。</a:t>
            </a:r>
          </a:p>
        </p:txBody>
      </p:sp>
    </p:spTree>
    <p:extLst>
      <p:ext uri="{BB962C8B-B14F-4D97-AF65-F5344CB8AC3E}">
        <p14:creationId xmlns:p14="http://schemas.microsoft.com/office/powerpoint/2010/main" val="3996440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50BC563-3BAA-494D-BD6E-0476D85B7FFF}"/>
              </a:ext>
            </a:extLst>
          </p:cNvPr>
          <p:cNvSpPr txBox="1"/>
          <p:nvPr/>
        </p:nvSpPr>
        <p:spPr>
          <a:xfrm>
            <a:off x="818147" y="324853"/>
            <a:ext cx="476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落水失踪人员搜寻定位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B30B87-C066-4A5F-B6DC-4C71386C6146}"/>
              </a:ext>
            </a:extLst>
          </p:cNvPr>
          <p:cNvSpPr/>
          <p:nvPr/>
        </p:nvSpPr>
        <p:spPr>
          <a:xfrm>
            <a:off x="753927" y="2421538"/>
            <a:ext cx="47645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AIS</a:t>
            </a:r>
            <a:r>
              <a:rPr lang="zh-CN" altLang="en-US" dirty="0"/>
              <a:t>人员落水示位标是小型化、高效率、便携式的可发射</a:t>
            </a:r>
            <a:r>
              <a:rPr lang="en-US" altLang="zh-CN" dirty="0"/>
              <a:t>AIS</a:t>
            </a:r>
            <a:r>
              <a:rPr lang="zh-CN" altLang="en-US" dirty="0"/>
              <a:t>消息的个人救生设备，设备内置</a:t>
            </a:r>
            <a:r>
              <a:rPr lang="en-US" altLang="zh-CN" dirty="0"/>
              <a:t>BD/GPS</a:t>
            </a:r>
            <a:r>
              <a:rPr lang="zh-CN" altLang="en-US" dirty="0"/>
              <a:t>接收机、</a:t>
            </a:r>
            <a:r>
              <a:rPr lang="en-US" altLang="zh-CN" dirty="0"/>
              <a:t>AIS</a:t>
            </a:r>
            <a:r>
              <a:rPr lang="zh-CN" altLang="en-US" dirty="0"/>
              <a:t>发射机、长效电池、求救报警指示、落水触发开关和控制装置。设备开启后自动发射带有</a:t>
            </a:r>
            <a:r>
              <a:rPr lang="en-US" altLang="zh-CN" dirty="0"/>
              <a:t>GNSS</a:t>
            </a:r>
            <a:r>
              <a:rPr lang="zh-CN" altLang="en-US" dirty="0"/>
              <a:t>位置的</a:t>
            </a:r>
            <a:r>
              <a:rPr lang="en-US" altLang="zh-CN" dirty="0"/>
              <a:t>AIS</a:t>
            </a:r>
            <a:r>
              <a:rPr lang="zh-CN" altLang="en-US" dirty="0"/>
              <a:t>消息，使得落水人员可立刻被本船及周围船舶发现。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C2A1960-0589-4DC7-8C1D-6A83351C5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433" y="858340"/>
            <a:ext cx="6285536" cy="488072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54CC649-4D2E-4E30-B159-323A3F7075EC}"/>
              </a:ext>
            </a:extLst>
          </p:cNvPr>
          <p:cNvSpPr txBox="1"/>
          <p:nvPr/>
        </p:nvSpPr>
        <p:spPr>
          <a:xfrm>
            <a:off x="974558" y="1160501"/>
            <a:ext cx="306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AIS</a:t>
            </a:r>
            <a:r>
              <a:rPr lang="zh-CN" altLang="en-US" dirty="0"/>
              <a:t>人员落水示位标</a:t>
            </a:r>
          </a:p>
        </p:txBody>
      </p:sp>
    </p:spTree>
    <p:extLst>
      <p:ext uri="{BB962C8B-B14F-4D97-AF65-F5344CB8AC3E}">
        <p14:creationId xmlns:p14="http://schemas.microsoft.com/office/powerpoint/2010/main" val="3645310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2C78BB6-B817-43D7-B045-8756AA907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30" y="1947806"/>
            <a:ext cx="3449927" cy="2585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AD89DE-5DA9-4596-93C2-CF65BABA93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88" t="4600" r="39256" b="5177"/>
          <a:stretch/>
        </p:blipFill>
        <p:spPr>
          <a:xfrm>
            <a:off x="5776948" y="1947806"/>
            <a:ext cx="2123769" cy="27373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68C643C-B2B8-4A57-B9FD-29E6AD5AFF98}"/>
              </a:ext>
            </a:extLst>
          </p:cNvPr>
          <p:cNvSpPr txBox="1"/>
          <p:nvPr/>
        </p:nvSpPr>
        <p:spPr>
          <a:xfrm>
            <a:off x="4164931" y="2301419"/>
            <a:ext cx="16242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rgbClr val="0070C0"/>
                </a:solidFill>
              </a:rPr>
              <a:t>+</a:t>
            </a:r>
            <a:endParaRPr lang="zh-CN" altLang="en-US" sz="8800" b="1" dirty="0">
              <a:solidFill>
                <a:srgbClr val="0070C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C15D8B-8923-4745-896F-3B8AFD1123D7}"/>
              </a:ext>
            </a:extLst>
          </p:cNvPr>
          <p:cNvSpPr txBox="1"/>
          <p:nvPr/>
        </p:nvSpPr>
        <p:spPr>
          <a:xfrm>
            <a:off x="8674768" y="2517306"/>
            <a:ext cx="14558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rgbClr val="0070C0"/>
                </a:solidFill>
              </a:rPr>
              <a:t>= </a:t>
            </a:r>
            <a:r>
              <a:rPr lang="zh-CN" altLang="en-US" sz="8800" b="1" dirty="0">
                <a:solidFill>
                  <a:srgbClr val="0070C0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01112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D1CC6E-3B6F-4773-8495-A3E0921B59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4100"/>
            <a:ext cx="9144000" cy="2387600"/>
          </a:xfrm>
        </p:spPr>
        <p:txBody>
          <a:bodyPr/>
          <a:lstStyle/>
          <a:p>
            <a:r>
              <a:rPr lang="zh-CN" altLang="en-US" dirty="0"/>
              <a:t>救助装备的研发对救助</a:t>
            </a:r>
            <a:br>
              <a:rPr lang="en-US" altLang="zh-CN" dirty="0"/>
            </a:br>
            <a:r>
              <a:rPr lang="zh-CN" altLang="en-US" dirty="0"/>
              <a:t>效率的提升</a:t>
            </a:r>
          </a:p>
        </p:txBody>
      </p:sp>
    </p:spTree>
    <p:extLst>
      <p:ext uri="{BB962C8B-B14F-4D97-AF65-F5344CB8AC3E}">
        <p14:creationId xmlns:p14="http://schemas.microsoft.com/office/powerpoint/2010/main" val="1053639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0E482EB-66B8-430F-A201-1D436CAA1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396" y="3355289"/>
            <a:ext cx="4919986" cy="33550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FC7BB0-BA4B-4CC7-B1DA-9C4905256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70751"/>
            <a:ext cx="3810000" cy="27241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C845DD2-D175-41E6-85A4-B9585D9D43F8}"/>
              </a:ext>
            </a:extLst>
          </p:cNvPr>
          <p:cNvSpPr txBox="1"/>
          <p:nvPr/>
        </p:nvSpPr>
        <p:spPr>
          <a:xfrm>
            <a:off x="842211" y="433137"/>
            <a:ext cx="553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以钢制船舶开孔装置为例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B12B50-0776-4934-90DE-D39B9A2BF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874" y="3152532"/>
            <a:ext cx="4048126" cy="363100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725AA3F-4131-4830-BE43-515B3338F3A5}"/>
              </a:ext>
            </a:extLst>
          </p:cNvPr>
          <p:cNvSpPr txBox="1"/>
          <p:nvPr/>
        </p:nvSpPr>
        <p:spPr>
          <a:xfrm>
            <a:off x="950495" y="1203158"/>
            <a:ext cx="7519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传统开孔方式：</a:t>
            </a:r>
            <a:endParaRPr lang="en-US" altLang="zh-CN" dirty="0"/>
          </a:p>
          <a:p>
            <a:r>
              <a:rPr lang="zh-CN" altLang="en-US" dirty="0"/>
              <a:t>气切割、高压水射流切割、锯切割                快速、存在安全隐患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电钻开孔液压剪孔桥                                       耗时长、泄气量大 </a:t>
            </a:r>
          </a:p>
        </p:txBody>
      </p:sp>
    </p:spTree>
    <p:extLst>
      <p:ext uri="{BB962C8B-B14F-4D97-AF65-F5344CB8AC3E}">
        <p14:creationId xmlns:p14="http://schemas.microsoft.com/office/powerpoint/2010/main" val="4110097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6FFEA-1B68-46A2-B147-7ADFEE238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7" y="165142"/>
            <a:ext cx="10515600" cy="1325563"/>
          </a:xfrm>
        </p:spPr>
        <p:txBody>
          <a:bodyPr/>
          <a:lstStyle/>
          <a:p>
            <a:r>
              <a:rPr lang="zh-CN" altLang="en-US" dirty="0"/>
              <a:t>钢制翻扣船舶开孔系统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398B56-D2EE-4505-8C4C-9428DC921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85" y="1831161"/>
            <a:ext cx="3642311" cy="37180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5FBE9E-37EA-4643-BF08-A848AB112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42" y="2547354"/>
            <a:ext cx="4333875" cy="24955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6AFEC8C-72F7-418A-A9A3-182DE94D20E0}"/>
              </a:ext>
            </a:extLst>
          </p:cNvPr>
          <p:cNvSpPr txBox="1"/>
          <p:nvPr/>
        </p:nvSpPr>
        <p:spPr>
          <a:xfrm>
            <a:off x="1600202" y="5889652"/>
            <a:ext cx="277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总体结构示意图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CDACF2-414D-437D-8691-742DDC4CE9CC}"/>
              </a:ext>
            </a:extLst>
          </p:cNvPr>
          <p:cNvSpPr txBox="1"/>
          <p:nvPr/>
        </p:nvSpPr>
        <p:spPr>
          <a:xfrm>
            <a:off x="5815261" y="5889652"/>
            <a:ext cx="229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镗削刀盘结构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9ACC95A-77BA-4FAA-ADAC-48DF591A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077" y="2956929"/>
            <a:ext cx="3190875" cy="20859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F039A12-91F9-4F88-9E99-9443740E7792}"/>
              </a:ext>
            </a:extLst>
          </p:cNvPr>
          <p:cNvSpPr txBox="1"/>
          <p:nvPr/>
        </p:nvSpPr>
        <p:spPr>
          <a:xfrm>
            <a:off x="9549058" y="5889652"/>
            <a:ext cx="2069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刀具受力图</a:t>
            </a:r>
          </a:p>
        </p:txBody>
      </p:sp>
    </p:spTree>
    <p:extLst>
      <p:ext uri="{BB962C8B-B14F-4D97-AF65-F5344CB8AC3E}">
        <p14:creationId xmlns:p14="http://schemas.microsoft.com/office/powerpoint/2010/main" val="646603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951</Words>
  <Application>Microsoft Office PowerPoint</Application>
  <PresentationFormat>宽屏</PresentationFormat>
  <Paragraphs>49</Paragraphs>
  <Slides>11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PowerPoint 演示文稿</vt:lpstr>
      <vt:lpstr>亡羊补牢的几点意见</vt:lpstr>
      <vt:lpstr>探讨一个问题</vt:lpstr>
      <vt:lpstr>PowerPoint 演示文稿</vt:lpstr>
      <vt:lpstr>PowerPoint 演示文稿</vt:lpstr>
      <vt:lpstr>PowerPoint 演示文稿</vt:lpstr>
      <vt:lpstr>救助装备的研发对救助 效率的提升</vt:lpstr>
      <vt:lpstr>PowerPoint 演示文稿</vt:lpstr>
      <vt:lpstr>钢制翻扣船舶开孔系统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高贤 王</dc:creator>
  <cp:lastModifiedBy>高贤 王</cp:lastModifiedBy>
  <cp:revision>25</cp:revision>
  <dcterms:created xsi:type="dcterms:W3CDTF">2020-04-15T06:48:11Z</dcterms:created>
  <dcterms:modified xsi:type="dcterms:W3CDTF">2020-04-16T12:16:26Z</dcterms:modified>
</cp:coreProperties>
</file>